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1" r:id="rId6"/>
    <p:sldId id="277" r:id="rId7"/>
    <p:sldId id="294" r:id="rId8"/>
    <p:sldId id="296" r:id="rId9"/>
    <p:sldId id="297" r:id="rId10"/>
    <p:sldId id="298" r:id="rId11"/>
    <p:sldId id="279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80" d="100"/>
          <a:sy n="80" d="100"/>
        </p:scale>
        <p:origin x="82" y="25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5943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828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34770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3997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63956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3073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068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710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09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2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2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7023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29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955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013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133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76EE-3564-4BDC-911D-B6B3044927E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2A0EE-6EB4-43CB-ADFA-152EA64D270F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24831-6574-2542-C600-BD3B40699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D20059-6C6B-70B8-1C0F-DE8B6D8BE38B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1C4DDBC-B582-1A64-B06D-8A357C38516A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238476-D831-19FB-C9D1-116587CF2BBE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C565C6-5CDE-C3ED-BD86-2A8DCD58C21D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B5DB505-0640-1E94-270D-6A66804B8218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D129E10-E46C-CBFB-A163-49BC6BCB64C6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DDA9F7-DA81-8E93-3BDB-41025D3FC3BA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6CC3ED7-E391-74A2-A3C2-3278A7D4229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3D960B32-BD56-EDB0-34AB-6844C1FB121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9F48DDFB-8840-D543-7C53-06E4D5A8BFA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8571AD3C-4EE4-196C-D919-E51D1BAD082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E31D2DB2-A52D-1A7B-820F-E2A083716A63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2CA7DE25-ABF8-4613-A2A3-571D4E270F28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6B1D8D43-7119-01D6-C822-49408B9FFC99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AC2BE755-FC97-E2C4-65E4-F54DC8AFFCE8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F4611534-31A1-A9A8-11AF-5209E6DE3A23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5CDFD5AE-6BC3-084F-2C84-85959BD0C6CF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C8507F3F-8B9E-054B-8414-0B89C51BF0D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95A0B70A-1261-E393-5DE3-172F56E9D5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4598C15F-F2F4-0F5A-BE4A-2E00046BFA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7CB6C56-3E9D-5BDB-B722-19A265CF7AE0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4827718-676A-9C81-7FB2-5F83BD6ADAF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0DFDC29-174A-D6CA-0F3F-677D585B7496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31C3D40-4AA3-172F-0F79-AB2D4D8AE557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E9381A7-984A-17FB-EB86-DA2352D2B944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4061655-1C58-A6EC-1E1D-F07A05E01642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391A0C-1D8F-D974-72D2-B6A9297657F4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4950785-4A17-E766-8916-84041175AB3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5B6211-50F9-2807-24E4-274E25B3A4D7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132857-B460-CFCF-AE77-57890D4E666F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2671008-EE90-0479-82F5-FE79D446E0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C734812-EC13-A653-F818-8D79FB719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7ED78C-8110-08F0-A906-F2819D1FB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77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9637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638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0025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5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9" r:id="rId18"/>
    <p:sldLayoutId id="2147483752" r:id="rId19"/>
    <p:sldLayoutId id="2147483754" r:id="rId20"/>
    <p:sldLayoutId id="214748370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radingeconomics.com/united-states/price-to-rent-ratio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fred.stlouisfed.org/categories/27312?t=annual&amp;ob=pv&amp;od=des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rentdata.org/states/2020" TargetMode="External"/><Relationship Id="rId5" Type="http://schemas.openxmlformats.org/officeDocument/2006/relationships/hyperlink" Target="https://tradingeconomics.com/united-states/average-house-prices" TargetMode="External"/><Relationship Id="rId4" Type="http://schemas.openxmlformats.org/officeDocument/2006/relationships/hyperlink" Target="https://www.fhfa.gov/data/hpi/datasets?tab=additional-data" TargetMode="External"/><Relationship Id="rId9" Type="http://schemas.openxmlformats.org/officeDocument/2006/relationships/hyperlink" Target="https://www.forbes.com/sites/qai/2023/01/02/is-inflation-high-compared-to-years-past-breaking-down-inflation-rates-by-ye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84" y="561975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Kanha Baidya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/>
          </a:bodyPr>
          <a:lstStyle/>
          <a:p>
            <a:r>
              <a:rPr lang="en-US" dirty="0"/>
              <a:t>Kanha Baidya</a:t>
            </a:r>
          </a:p>
          <a:p>
            <a:r>
              <a:rPr lang="en-US" dirty="0"/>
              <a:t>08-Aug-2024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ESTATE INFLATION &amp; ITS IMPACT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HOME PRICE INFLATION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National house price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Region and state wise house price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Correlation between HPI and median household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HPI growth % to inflation relation and COVID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Conclusion/summery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of a house price">
            <a:extLst>
              <a:ext uri="{FF2B5EF4-FFF2-40B4-BE49-F238E27FC236}">
                <a16:creationId xmlns:a16="http://schemas.microsoft.com/office/drawing/2014/main" id="{E4DC9D5A-4929-FF5A-A475-A7C5FBBF3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182" y="1798655"/>
            <a:ext cx="6801105" cy="476291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20AD7-BD5E-4606-2738-22CC29954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this graph we can see that house price index in </a:t>
            </a:r>
            <a:r>
              <a:rPr lang="en-US" dirty="0" err="1"/>
              <a:t>usa</a:t>
            </a:r>
            <a:r>
              <a:rPr lang="en-US" dirty="0"/>
              <a:t> is increasing in every year</a:t>
            </a:r>
          </a:p>
          <a:p>
            <a:r>
              <a:rPr lang="en-US" dirty="0"/>
              <a:t>In 2014 the house is 250 is now 400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9EC13-E6B4-A6FA-A95C-331A9F64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1460F-D473-6FEA-D9FE-36AB109E62F3}"/>
              </a:ext>
            </a:extLst>
          </p:cNvPr>
          <p:cNvSpPr txBox="1"/>
          <p:nvPr/>
        </p:nvSpPr>
        <p:spPr>
          <a:xfrm>
            <a:off x="1038225" y="476250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NATIONAL HOUSE PRICE GROWTH</a:t>
            </a:r>
          </a:p>
        </p:txBody>
      </p:sp>
    </p:spTree>
    <p:extLst>
      <p:ext uri="{BB962C8B-B14F-4D97-AF65-F5344CB8AC3E}">
        <p14:creationId xmlns:p14="http://schemas.microsoft.com/office/powerpoint/2010/main" val="234380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123C6-E7B4-1536-5E23-F5E5E0C7C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1209" y="4062966"/>
            <a:ext cx="3854528" cy="2584449"/>
          </a:xfrm>
        </p:spPr>
        <p:txBody>
          <a:bodyPr/>
          <a:lstStyle/>
          <a:p>
            <a:r>
              <a:rPr lang="en-US" dirty="0"/>
              <a:t>In this heatmap we can see for 2023  west region </a:t>
            </a:r>
            <a:r>
              <a:rPr lang="en-US" dirty="0" err="1"/>
              <a:t>hpi</a:t>
            </a:r>
            <a:r>
              <a:rPr lang="en-US" dirty="0"/>
              <a:t> is higher than another region.</a:t>
            </a:r>
          </a:p>
          <a:p>
            <a:r>
              <a:rPr lang="en-US" dirty="0"/>
              <a:t>In south region Florida </a:t>
            </a:r>
            <a:r>
              <a:rPr lang="en-US" dirty="0" err="1"/>
              <a:t>hpi</a:t>
            </a:r>
            <a:r>
              <a:rPr lang="en-US" dirty="0"/>
              <a:t> is higher than other</a:t>
            </a:r>
          </a:p>
          <a:p>
            <a:r>
              <a:rPr lang="en-US" dirty="0"/>
              <a:t>In northeast ma </a:t>
            </a:r>
            <a:r>
              <a:rPr lang="en-US" dirty="0" err="1"/>
              <a:t>hpi</a:t>
            </a:r>
            <a:r>
              <a:rPr lang="en-US" dirty="0"/>
              <a:t> is higher than other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38ABC-D354-EC3F-FCAE-9D92EFF3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FDAC6A-EC54-2E43-B04C-5E5A89CB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85" y="0"/>
            <a:ext cx="5251433" cy="32956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00570D3-5335-D931-E0F7-01380C191B6D}"/>
              </a:ext>
            </a:extLst>
          </p:cNvPr>
          <p:cNvSpPr txBox="1">
            <a:spLocks/>
          </p:cNvSpPr>
          <p:nvPr/>
        </p:nvSpPr>
        <p:spPr>
          <a:xfrm>
            <a:off x="1267884" y="1033994"/>
            <a:ext cx="3854528" cy="2584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graph we can see in the west region of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hpi</a:t>
            </a:r>
            <a:r>
              <a:rPr lang="en-US" dirty="0"/>
              <a:t> is higher than south region.</a:t>
            </a:r>
          </a:p>
          <a:p>
            <a:r>
              <a:rPr lang="en-US" dirty="0"/>
              <a:t>In covid period since 2020 HPI has stiff increase for all region, but west and northeast experienced higher growth compared to south and west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2201D-1390-2BBC-86A9-DEBE6471CAB0}"/>
              </a:ext>
            </a:extLst>
          </p:cNvPr>
          <p:cNvSpPr txBox="1"/>
          <p:nvPr/>
        </p:nvSpPr>
        <p:spPr>
          <a:xfrm>
            <a:off x="390525" y="171450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HPI GROWTH IN US REGIONS &amp; STATES</a:t>
            </a:r>
          </a:p>
        </p:txBody>
      </p:sp>
      <p:pic>
        <p:nvPicPr>
          <p:cNvPr id="14" name="Content Placeholder 13" descr="A map of the united states">
            <a:extLst>
              <a:ext uri="{FF2B5EF4-FFF2-40B4-BE49-F238E27FC236}">
                <a16:creationId xmlns:a16="http://schemas.microsoft.com/office/drawing/2014/main" id="{45AA3E9C-4D34-3C29-6CB5-FD5E43A7E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1944" y="3714751"/>
            <a:ext cx="5038724" cy="3019424"/>
          </a:xfrm>
        </p:spPr>
      </p:pic>
    </p:spTree>
    <p:extLst>
      <p:ext uri="{BB962C8B-B14F-4D97-AF65-F5344CB8AC3E}">
        <p14:creationId xmlns:p14="http://schemas.microsoft.com/office/powerpoint/2010/main" val="147729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with a red line and blue dots">
            <a:extLst>
              <a:ext uri="{FF2B5EF4-FFF2-40B4-BE49-F238E27FC236}">
                <a16:creationId xmlns:a16="http://schemas.microsoft.com/office/drawing/2014/main" id="{7740132C-0420-421C-F798-857B12A78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130" y="1065125"/>
            <a:ext cx="6545689" cy="41648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90A7D-7BBC-861C-8382-EBE61629F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0" i="0" dirty="0">
                <a:solidFill>
                  <a:srgbClr val="2F2F2F"/>
                </a:solidFill>
                <a:effectLst/>
                <a:latin typeface="Inter"/>
              </a:rPr>
              <a:t>A correlation rate of 0.94 between median household income and HPI (Housing Price Index) indicates a very strong positive correlation between these two variables.</a:t>
            </a:r>
          </a:p>
          <a:p>
            <a:r>
              <a:rPr lang="en-US" b="0" i="0" dirty="0">
                <a:solidFill>
                  <a:srgbClr val="2F2F2F"/>
                </a:solidFill>
                <a:effectLst/>
                <a:latin typeface="Inter"/>
              </a:rPr>
              <a:t>A correlation coefficient of 0.94 suggests that as median household income increases, the HPI also tends to increase. This high positive correlation indicates a strong relationship between the two variables, meaning that they move in the same direction together.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5CB25-80AA-C0DA-1AC5-8D52A85D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1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16A50-CAE7-C954-1344-3AE9555DD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House price index is in parity with general inflation and COVID  and post COVID effect has aggravated the increase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4AA0-29E8-9508-60C2-9FC6D8A8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graph of a house price&#10;&#10;Description automatically generated">
            <a:extLst>
              <a:ext uri="{FF2B5EF4-FFF2-40B4-BE49-F238E27FC236}">
                <a16:creationId xmlns:a16="http://schemas.microsoft.com/office/drawing/2014/main" id="{9E6D3CEC-76E3-5616-EBDE-58E5A7DB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62" y="1459059"/>
            <a:ext cx="4808637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2946A-013C-DB7A-141F-E4000BB84695}"/>
              </a:ext>
            </a:extLst>
          </p:cNvPr>
          <p:cNvSpPr txBox="1"/>
          <p:nvPr/>
        </p:nvSpPr>
        <p:spPr>
          <a:xfrm>
            <a:off x="1962150" y="2000250"/>
            <a:ext cx="7896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this data analysis we observe that nationwide HPI is increasing. Not only nationwide region &amp; statewide also HPI increasing by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also observe that the rate HPI is increasing median household income is not increasing the same way. So, the affordability of buying a house is decreasing.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per with general inflation, Home price inflation or real estate inflation is also increasing.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Referrence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rmAutofit fontScale="85000" lnSpcReduction="20000"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https://www.fhfa.gov/data/hpi/datasets?tab=additional-data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https://tradingeconomics.com/united-states/average-house-prices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https://www.fhfa.gov/data/hpi/datasets?tab=additional-data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https://www.rentdata.org/states/2020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https://fred.stlouisfed.org/categories/27312?t=annual&amp;ob=pv&amp;od=desc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https://tradingeconomics.com/united-states/price-to-rent-ratio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https://www.forbes.com/sites/qai/2023/01/02/is-inflation-high-compared-to-years-  past-breaking-down-inflation-rates-by-year/</a:t>
            </a:r>
            <a:endParaRPr lang="en-US" sz="18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https://www.statista.com/statistics/200838/median-household-income-in-the-united-states/</a:t>
            </a:r>
          </a:p>
          <a:p>
            <a:endParaRPr lang="en-US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394</TotalTime>
  <Words>460</Words>
  <Application>Microsoft Office PowerPoint</Application>
  <PresentationFormat>Widescreen</PresentationFormat>
  <Paragraphs>52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Inter</vt:lpstr>
      <vt:lpstr>Trebuchet MS</vt:lpstr>
      <vt:lpstr>Wingdings 3</vt:lpstr>
      <vt:lpstr>Facet</vt:lpstr>
      <vt:lpstr>Kanha Baidya</vt:lpstr>
      <vt:lpstr>REAL ESTATE INFLATION &amp; ITS IMPACT</vt:lpstr>
      <vt:lpstr>Agenda</vt:lpstr>
      <vt:lpstr>PowerPoint Presentation</vt:lpstr>
      <vt:lpstr>PowerPoint Presentation</vt:lpstr>
      <vt:lpstr>PowerPoint Presentation</vt:lpstr>
      <vt:lpstr>PowerPoint Presentation</vt:lpstr>
      <vt:lpstr>CONCLUSION</vt:lpstr>
      <vt:lpstr>Referrence: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149@fiona01.onmicrosoft.com</dc:creator>
  <cp:lastModifiedBy>Kanha Baidya</cp:lastModifiedBy>
  <cp:revision>18</cp:revision>
  <dcterms:created xsi:type="dcterms:W3CDTF">2024-08-11T18:42:15Z</dcterms:created>
  <dcterms:modified xsi:type="dcterms:W3CDTF">2024-08-12T01:16:48Z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